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sldIdLst>
    <p:sldId id="265" r:id="rId2"/>
    <p:sldId id="268" r:id="rId3"/>
    <p:sldId id="267" r:id="rId4"/>
    <p:sldId id="271" r:id="rId5"/>
    <p:sldId id="281" r:id="rId6"/>
    <p:sldId id="296" r:id="rId7"/>
    <p:sldId id="297" r:id="rId8"/>
    <p:sldId id="284" r:id="rId9"/>
    <p:sldId id="300" r:id="rId10"/>
    <p:sldId id="298" r:id="rId11"/>
    <p:sldId id="283" r:id="rId12"/>
    <p:sldId id="295" r:id="rId13"/>
    <p:sldId id="285" r:id="rId14"/>
    <p:sldId id="290" r:id="rId15"/>
    <p:sldId id="291" r:id="rId16"/>
    <p:sldId id="292" r:id="rId17"/>
    <p:sldId id="293" r:id="rId18"/>
    <p:sldId id="286" r:id="rId19"/>
    <p:sldId id="289" r:id="rId20"/>
    <p:sldId id="287" r:id="rId21"/>
    <p:sldId id="288" r:id="rId22"/>
    <p:sldId id="272" r:id="rId23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Calibri Light" panose="020F0302020204030204" pitchFamily="34" charset="0"/>
      <p:regular r:id="rId28"/>
      <p:italic r:id="rId29"/>
    </p:embeddedFont>
    <p:embeddedFont>
      <p:font typeface="맑은 고딕" panose="020B0503020000020004" pitchFamily="50" charset="-127"/>
      <p:regular r:id="rId30"/>
      <p:bold r:id="rId31"/>
    </p:embeddedFont>
    <p:embeddedFont>
      <p:font typeface="배달의민족 한나체 Pro" panose="020B0600000101010101" pitchFamily="50" charset="-127"/>
      <p:regular r:id="rId32"/>
    </p:embeddedFont>
    <p:embeddedFont>
      <p:font typeface="배달의민족 한나체 Pro OTF" panose="020B0600000101010101" pitchFamily="34" charset="-127"/>
      <p:regular r:id="rId33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F8F8"/>
    <a:srgbClr val="70382A"/>
    <a:srgbClr val="E14D3F"/>
    <a:srgbClr val="B4C7E7"/>
    <a:srgbClr val="0477C9"/>
    <a:srgbClr val="423200"/>
    <a:srgbClr val="FFBF00"/>
    <a:srgbClr val="D4E85E"/>
    <a:srgbClr val="F0F381"/>
    <a:srgbClr val="CDA2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353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148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5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1E8B4-A986-4FC6-9AA3-057BD56E23A9}" type="datetimeFigureOut">
              <a:rPr lang="ko-KR" altLang="en-US" smtClean="0"/>
              <a:t>2019-03-07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ED0DE-FF45-4BE6-9E5E-44206BB400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55644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1E8B4-A986-4FC6-9AA3-057BD56E23A9}" type="datetimeFigureOut">
              <a:rPr lang="ko-KR" altLang="en-US" smtClean="0"/>
              <a:t>2019-03-07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ED0DE-FF45-4BE6-9E5E-44206BB400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32307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1E8B4-A986-4FC6-9AA3-057BD56E23A9}" type="datetimeFigureOut">
              <a:rPr lang="ko-KR" altLang="en-US" smtClean="0"/>
              <a:t>2019-03-07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ED0DE-FF45-4BE6-9E5E-44206BB400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06781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1E8B4-A986-4FC6-9AA3-057BD56E23A9}" type="datetimeFigureOut">
              <a:rPr lang="ko-KR" altLang="en-US" smtClean="0"/>
              <a:t>2019-03-07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ED0DE-FF45-4BE6-9E5E-44206BB400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50036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1E8B4-A986-4FC6-9AA3-057BD56E23A9}" type="datetimeFigureOut">
              <a:rPr lang="ko-KR" altLang="en-US" smtClean="0"/>
              <a:t>2019-03-07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ED0DE-FF45-4BE6-9E5E-44206BB400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36068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1E8B4-A986-4FC6-9AA3-057BD56E23A9}" type="datetimeFigureOut">
              <a:rPr lang="ko-KR" altLang="en-US" smtClean="0"/>
              <a:t>2019-03-07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ED0DE-FF45-4BE6-9E5E-44206BB400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82651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1E8B4-A986-4FC6-9AA3-057BD56E23A9}" type="datetimeFigureOut">
              <a:rPr lang="ko-KR" altLang="en-US" smtClean="0"/>
              <a:t>2019-03-07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ED0DE-FF45-4BE6-9E5E-44206BB400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04382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1E8B4-A986-4FC6-9AA3-057BD56E23A9}" type="datetimeFigureOut">
              <a:rPr lang="ko-KR" altLang="en-US" smtClean="0"/>
              <a:t>2019-03-07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ED0DE-FF45-4BE6-9E5E-44206BB400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19132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1E8B4-A986-4FC6-9AA3-057BD56E23A9}" type="datetimeFigureOut">
              <a:rPr lang="ko-KR" altLang="en-US" smtClean="0"/>
              <a:t>2019-03-07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ED0DE-FF45-4BE6-9E5E-44206BB400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2823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1E8B4-A986-4FC6-9AA3-057BD56E23A9}" type="datetimeFigureOut">
              <a:rPr lang="ko-KR" altLang="en-US" smtClean="0"/>
              <a:t>2019-03-07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ED0DE-FF45-4BE6-9E5E-44206BB400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94135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1E8B4-A986-4FC6-9AA3-057BD56E23A9}" type="datetimeFigureOut">
              <a:rPr lang="ko-KR" altLang="en-US" smtClean="0"/>
              <a:t>2019-03-07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ED0DE-FF45-4BE6-9E5E-44206BB400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20537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E1E8B4-A986-4FC6-9AA3-057BD56E23A9}" type="datetimeFigureOut">
              <a:rPr lang="ko-KR" altLang="en-US" smtClean="0"/>
              <a:t>2019-03-07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1ED0DE-FF45-4BE6-9E5E-44206BB400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39702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CB0CB018-F42E-4502-B979-A2F845EFFD45}"/>
              </a:ext>
            </a:extLst>
          </p:cNvPr>
          <p:cNvSpPr/>
          <p:nvPr/>
        </p:nvSpPr>
        <p:spPr>
          <a:xfrm>
            <a:off x="147129" y="5806665"/>
            <a:ext cx="4023302" cy="8802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accent1">
                    <a:lumMod val="50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호돌이조  </a:t>
            </a:r>
            <a:endParaRPr lang="en-US" altLang="ko-KR" sz="2000" dirty="0">
              <a:solidFill>
                <a:schemeClr val="accent1">
                  <a:lumMod val="50000"/>
                </a:schemeClr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 err="1">
                <a:solidFill>
                  <a:schemeClr val="accent1">
                    <a:lumMod val="50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백인재</a:t>
            </a:r>
            <a:r>
              <a:rPr lang="en-US" altLang="ko-KR" sz="1600" dirty="0">
                <a:solidFill>
                  <a:schemeClr val="accent1">
                    <a:lumMod val="50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, </a:t>
            </a:r>
            <a:r>
              <a:rPr lang="ko-KR" altLang="en-US" sz="1600" dirty="0">
                <a:solidFill>
                  <a:schemeClr val="accent1">
                    <a:lumMod val="50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권민정</a:t>
            </a:r>
            <a:r>
              <a:rPr lang="en-US" altLang="ko-KR" sz="1600" dirty="0">
                <a:solidFill>
                  <a:schemeClr val="accent1">
                    <a:lumMod val="50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, </a:t>
            </a:r>
            <a:r>
              <a:rPr lang="ko-KR" altLang="en-US" sz="1600" dirty="0">
                <a:solidFill>
                  <a:schemeClr val="accent1">
                    <a:lumMod val="50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서정원</a:t>
            </a:r>
            <a:r>
              <a:rPr lang="en-US" altLang="ko-KR" sz="1600" dirty="0">
                <a:solidFill>
                  <a:schemeClr val="accent1">
                    <a:lumMod val="50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, </a:t>
            </a:r>
            <a:r>
              <a:rPr lang="ko-KR" altLang="en-US" sz="1600" dirty="0">
                <a:solidFill>
                  <a:schemeClr val="accent1">
                    <a:lumMod val="50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이기성</a:t>
            </a:r>
            <a:r>
              <a:rPr lang="en-US" altLang="ko-KR" sz="1600" dirty="0">
                <a:solidFill>
                  <a:schemeClr val="accent1">
                    <a:lumMod val="50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, </a:t>
            </a:r>
            <a:r>
              <a:rPr lang="ko-KR" altLang="en-US" sz="1600" dirty="0" err="1">
                <a:solidFill>
                  <a:schemeClr val="accent1">
                    <a:lumMod val="50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이혜규</a:t>
            </a:r>
            <a:endParaRPr lang="en-US" altLang="ko-KR" sz="1600" dirty="0">
              <a:solidFill>
                <a:schemeClr val="accent1">
                  <a:lumMod val="50000"/>
                </a:schemeClr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2484D11-B1F2-4183-B959-4F7962E50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2993" y="1893997"/>
            <a:ext cx="3368116" cy="3368116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C6155E26-7DD0-420F-8B07-DD00BD08603A}"/>
              </a:ext>
            </a:extLst>
          </p:cNvPr>
          <p:cNvSpPr/>
          <p:nvPr/>
        </p:nvSpPr>
        <p:spPr>
          <a:xfrm>
            <a:off x="3061981" y="16088"/>
            <a:ext cx="2961313" cy="172354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8000" dirty="0" err="1">
                <a:solidFill>
                  <a:schemeClr val="accent1">
                    <a:lumMod val="75000"/>
                  </a:schemeClr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세탁왕</a:t>
            </a:r>
            <a:endParaRPr lang="en-US" altLang="ko-KR" sz="6600" dirty="0">
              <a:solidFill>
                <a:schemeClr val="accent1">
                  <a:lumMod val="75000"/>
                </a:schemeClr>
              </a:solidFill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75804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F8521EF3-BDC3-40B9-9D98-C11547D08F71}"/>
              </a:ext>
            </a:extLst>
          </p:cNvPr>
          <p:cNvSpPr/>
          <p:nvPr/>
        </p:nvSpPr>
        <p:spPr>
          <a:xfrm>
            <a:off x="385676" y="221230"/>
            <a:ext cx="1802096" cy="6632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4. </a:t>
            </a:r>
            <a:r>
              <a:rPr lang="ko-KR" altLang="en-US" sz="2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기능구현</a:t>
            </a:r>
            <a:endParaRPr lang="en-US" altLang="ko-KR" sz="28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pic>
        <p:nvPicPr>
          <p:cNvPr id="52" name="그림 51">
            <a:extLst>
              <a:ext uri="{FF2B5EF4-FFF2-40B4-BE49-F238E27FC236}">
                <a16:creationId xmlns:a16="http://schemas.microsoft.com/office/drawing/2014/main" id="{82BC2509-C23F-40C6-A0D4-7A41DF04F8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7980" y="1064003"/>
            <a:ext cx="3476496" cy="432000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FE7C89CF-C8E7-4B44-8979-44CD4E99A5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25" y="1064003"/>
            <a:ext cx="3476496" cy="432000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44ED0277-9EAC-45C1-9628-61FC4D3754F8}"/>
              </a:ext>
            </a:extLst>
          </p:cNvPr>
          <p:cNvSpPr/>
          <p:nvPr/>
        </p:nvSpPr>
        <p:spPr>
          <a:xfrm>
            <a:off x="1837218" y="4949505"/>
            <a:ext cx="864038" cy="268448"/>
          </a:xfrm>
          <a:prstGeom prst="rect">
            <a:avLst/>
          </a:prstGeom>
          <a:noFill/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66096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F8521EF3-BDC3-40B9-9D98-C11547D08F71}"/>
              </a:ext>
            </a:extLst>
          </p:cNvPr>
          <p:cNvSpPr/>
          <p:nvPr/>
        </p:nvSpPr>
        <p:spPr>
          <a:xfrm>
            <a:off x="385676" y="221230"/>
            <a:ext cx="2393604" cy="6632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5. </a:t>
            </a:r>
            <a:r>
              <a:rPr lang="ko-KR" altLang="en-US" sz="2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테이블설계서</a:t>
            </a:r>
            <a:endParaRPr lang="en-US" altLang="ko-KR" sz="28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3B0FAB8-8F0A-4BAF-A0BE-4D2A2B4E0D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915" y="1417952"/>
            <a:ext cx="8312728" cy="4676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5706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F8521EF3-BDC3-40B9-9D98-C11547D08F71}"/>
              </a:ext>
            </a:extLst>
          </p:cNvPr>
          <p:cNvSpPr/>
          <p:nvPr/>
        </p:nvSpPr>
        <p:spPr>
          <a:xfrm>
            <a:off x="385676" y="221230"/>
            <a:ext cx="2993127" cy="6632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6. </a:t>
            </a:r>
            <a:r>
              <a:rPr lang="ko-KR" altLang="en-US" sz="2800" dirty="0" err="1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클래스다이어그램</a:t>
            </a:r>
            <a:endParaRPr lang="en-US" altLang="ko-KR" sz="28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AE1510C-3582-4552-B7EB-B217E9518E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7" y="1158443"/>
            <a:ext cx="7557025" cy="5195455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85275D59-58B4-4363-A83B-E4B05FDD0E73}"/>
              </a:ext>
            </a:extLst>
          </p:cNvPr>
          <p:cNvSpPr/>
          <p:nvPr/>
        </p:nvSpPr>
        <p:spPr>
          <a:xfrm>
            <a:off x="6786309" y="302790"/>
            <a:ext cx="1972015" cy="500137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2000" dirty="0">
                <a:ln w="0"/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로그인 </a:t>
            </a:r>
            <a:r>
              <a:rPr lang="en-US" altLang="ko-KR" sz="2000" dirty="0">
                <a:ln w="0"/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, </a:t>
            </a:r>
            <a:r>
              <a:rPr lang="ko-KR" altLang="en-US" sz="2000" dirty="0">
                <a:ln w="0"/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회원가입 </a:t>
            </a:r>
            <a:endParaRPr lang="en-US" altLang="ko-KR" sz="2000" dirty="0">
              <a:ln w="0"/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B0D64615-6B0C-42DD-BDCB-6DEE11937E60}"/>
              </a:ext>
            </a:extLst>
          </p:cNvPr>
          <p:cNvCxnSpPr>
            <a:cxnSpLocks/>
          </p:cNvCxnSpPr>
          <p:nvPr/>
        </p:nvCxnSpPr>
        <p:spPr>
          <a:xfrm>
            <a:off x="3353251" y="636749"/>
            <a:ext cx="333277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05167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F8521EF3-BDC3-40B9-9D98-C11547D08F71}"/>
              </a:ext>
            </a:extLst>
          </p:cNvPr>
          <p:cNvSpPr/>
          <p:nvPr/>
        </p:nvSpPr>
        <p:spPr>
          <a:xfrm>
            <a:off x="385676" y="221230"/>
            <a:ext cx="2993127" cy="6632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6. </a:t>
            </a:r>
            <a:r>
              <a:rPr lang="ko-KR" altLang="en-US" sz="2800" dirty="0" err="1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클래스다이어그램</a:t>
            </a:r>
            <a:endParaRPr lang="en-US" altLang="ko-KR" sz="28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F6E7181-4C6B-4B55-9227-38462E66ED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374" y="977063"/>
            <a:ext cx="7557025" cy="5474323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0F428DCF-F9DE-481B-888D-6616E10D8C59}"/>
              </a:ext>
            </a:extLst>
          </p:cNvPr>
          <p:cNvSpPr/>
          <p:nvPr/>
        </p:nvSpPr>
        <p:spPr>
          <a:xfrm>
            <a:off x="6892107" y="302790"/>
            <a:ext cx="1866217" cy="500137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2000" dirty="0">
                <a:ln w="0"/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마이페이지</a:t>
            </a:r>
            <a:r>
              <a:rPr lang="en-US" altLang="ko-KR" sz="2000" dirty="0">
                <a:ln w="0"/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(</a:t>
            </a:r>
            <a:r>
              <a:rPr lang="ko-KR" altLang="en-US" sz="2000" dirty="0">
                <a:ln w="0"/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수정</a:t>
            </a:r>
            <a:r>
              <a:rPr lang="en-US" altLang="ko-KR" sz="2000" dirty="0">
                <a:ln w="0"/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)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C55922-FE62-4A62-8B10-9FF09E0C99A1}"/>
              </a:ext>
            </a:extLst>
          </p:cNvPr>
          <p:cNvCxnSpPr>
            <a:cxnSpLocks/>
          </p:cNvCxnSpPr>
          <p:nvPr/>
        </p:nvCxnSpPr>
        <p:spPr>
          <a:xfrm>
            <a:off x="3353251" y="636749"/>
            <a:ext cx="333277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000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F8521EF3-BDC3-40B9-9D98-C11547D08F71}"/>
              </a:ext>
            </a:extLst>
          </p:cNvPr>
          <p:cNvSpPr/>
          <p:nvPr/>
        </p:nvSpPr>
        <p:spPr>
          <a:xfrm>
            <a:off x="385676" y="221230"/>
            <a:ext cx="2993127" cy="6632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6. </a:t>
            </a:r>
            <a:r>
              <a:rPr lang="ko-KR" altLang="en-US" sz="2800" dirty="0" err="1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클래스다이어그램</a:t>
            </a:r>
            <a:endParaRPr lang="en-US" altLang="ko-KR" sz="28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8ED5146-2509-4F57-8694-CE109A2C7C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676" y="1094676"/>
            <a:ext cx="6086475" cy="481965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49594115-0303-469F-9A1A-EC5BC185A07E}"/>
              </a:ext>
            </a:extLst>
          </p:cNvPr>
          <p:cNvSpPr/>
          <p:nvPr/>
        </p:nvSpPr>
        <p:spPr>
          <a:xfrm>
            <a:off x="7180648" y="302790"/>
            <a:ext cx="1577676" cy="500137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2000" dirty="0">
                <a:ln w="0"/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세탁소 리스트</a:t>
            </a:r>
            <a:endParaRPr lang="en-US" altLang="ko-KR" sz="2000" dirty="0">
              <a:ln w="0"/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66981399-69E5-4C9C-B410-F31AE70C8B79}"/>
              </a:ext>
            </a:extLst>
          </p:cNvPr>
          <p:cNvCxnSpPr>
            <a:cxnSpLocks/>
          </p:cNvCxnSpPr>
          <p:nvPr/>
        </p:nvCxnSpPr>
        <p:spPr>
          <a:xfrm>
            <a:off x="3353251" y="636749"/>
            <a:ext cx="366833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88270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F8521EF3-BDC3-40B9-9D98-C11547D08F71}"/>
              </a:ext>
            </a:extLst>
          </p:cNvPr>
          <p:cNvSpPr/>
          <p:nvPr/>
        </p:nvSpPr>
        <p:spPr>
          <a:xfrm>
            <a:off x="385676" y="221230"/>
            <a:ext cx="2993127" cy="6632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6. </a:t>
            </a:r>
            <a:r>
              <a:rPr lang="ko-KR" altLang="en-US" sz="2800" dirty="0" err="1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클래스다이어그램</a:t>
            </a:r>
            <a:endParaRPr lang="en-US" altLang="ko-KR" sz="28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9CBF0BA-F0E7-4657-8325-A287882CE7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676" y="1064241"/>
            <a:ext cx="8312728" cy="5014743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3DD15808-F3DC-4C75-BDAB-28921AE4F51B}"/>
              </a:ext>
            </a:extLst>
          </p:cNvPr>
          <p:cNvSpPr/>
          <p:nvPr/>
        </p:nvSpPr>
        <p:spPr>
          <a:xfrm>
            <a:off x="8137641" y="302790"/>
            <a:ext cx="620683" cy="500137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2000" dirty="0">
                <a:ln w="0"/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주문</a:t>
            </a:r>
            <a:endParaRPr lang="en-US" altLang="ko-KR" sz="2000" dirty="0">
              <a:ln w="0"/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64866D70-90FA-4706-84AE-F41E67A709EF}"/>
              </a:ext>
            </a:extLst>
          </p:cNvPr>
          <p:cNvCxnSpPr>
            <a:cxnSpLocks/>
          </p:cNvCxnSpPr>
          <p:nvPr/>
        </p:nvCxnSpPr>
        <p:spPr>
          <a:xfrm>
            <a:off x="3353251" y="636749"/>
            <a:ext cx="463306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9545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F8521EF3-BDC3-40B9-9D98-C11547D08F71}"/>
              </a:ext>
            </a:extLst>
          </p:cNvPr>
          <p:cNvSpPr/>
          <p:nvPr/>
        </p:nvSpPr>
        <p:spPr>
          <a:xfrm>
            <a:off x="385676" y="221230"/>
            <a:ext cx="2993127" cy="6632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6. </a:t>
            </a:r>
            <a:r>
              <a:rPr lang="ko-KR" altLang="en-US" sz="2800" dirty="0" err="1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클래스다이어그램</a:t>
            </a:r>
            <a:endParaRPr lang="en-US" altLang="ko-KR" sz="28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20E0237-1227-4846-BC7C-D1BF47C972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648" y="969002"/>
            <a:ext cx="6336475" cy="5667768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ECAB92F-FFAA-4210-ACFF-7E716BABA6A8}"/>
              </a:ext>
            </a:extLst>
          </p:cNvPr>
          <p:cNvSpPr/>
          <p:nvPr/>
        </p:nvSpPr>
        <p:spPr>
          <a:xfrm>
            <a:off x="7727273" y="302790"/>
            <a:ext cx="1031051" cy="500137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2000" dirty="0">
                <a:ln w="0"/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장바구니</a:t>
            </a:r>
            <a:endParaRPr lang="en-US" altLang="ko-KR" sz="2000" dirty="0">
              <a:ln w="0"/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6FCE13C6-CF68-4070-BCDE-FC337FFCC3D3}"/>
              </a:ext>
            </a:extLst>
          </p:cNvPr>
          <p:cNvCxnSpPr>
            <a:cxnSpLocks/>
          </p:cNvCxnSpPr>
          <p:nvPr/>
        </p:nvCxnSpPr>
        <p:spPr>
          <a:xfrm>
            <a:off x="3353251" y="636749"/>
            <a:ext cx="424717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09905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F8521EF3-BDC3-40B9-9D98-C11547D08F71}"/>
              </a:ext>
            </a:extLst>
          </p:cNvPr>
          <p:cNvSpPr/>
          <p:nvPr/>
        </p:nvSpPr>
        <p:spPr>
          <a:xfrm>
            <a:off x="385676" y="221230"/>
            <a:ext cx="2993127" cy="6632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6. </a:t>
            </a:r>
            <a:r>
              <a:rPr lang="ko-KR" altLang="en-US" sz="2800" dirty="0" err="1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클래스다이어그램</a:t>
            </a:r>
            <a:endParaRPr lang="en-US" altLang="ko-KR" sz="28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2B6E811-2AA3-45CD-ABF4-EFD70456DF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758" y="1056511"/>
            <a:ext cx="7535259" cy="5667768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61E1A095-101F-41EB-907D-7C2DFCA50A40}"/>
              </a:ext>
            </a:extLst>
          </p:cNvPr>
          <p:cNvSpPr/>
          <p:nvPr/>
        </p:nvSpPr>
        <p:spPr>
          <a:xfrm>
            <a:off x="8132832" y="302790"/>
            <a:ext cx="625492" cy="500137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2000" dirty="0">
                <a:ln w="0"/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결제</a:t>
            </a:r>
            <a:endParaRPr lang="en-US" altLang="ko-KR" sz="2000" dirty="0">
              <a:ln w="0"/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4D3F388A-D6E2-4DF2-8A45-E2DC7AE92FD7}"/>
              </a:ext>
            </a:extLst>
          </p:cNvPr>
          <p:cNvCxnSpPr>
            <a:cxnSpLocks/>
          </p:cNvCxnSpPr>
          <p:nvPr/>
        </p:nvCxnSpPr>
        <p:spPr>
          <a:xfrm>
            <a:off x="3353251" y="636749"/>
            <a:ext cx="459951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41819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F8521EF3-BDC3-40B9-9D98-C11547D08F71}"/>
              </a:ext>
            </a:extLst>
          </p:cNvPr>
          <p:cNvSpPr/>
          <p:nvPr/>
        </p:nvSpPr>
        <p:spPr>
          <a:xfrm>
            <a:off x="385676" y="221230"/>
            <a:ext cx="3413114" cy="6632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7. WBS</a:t>
            </a:r>
            <a:r>
              <a:rPr lang="ko-KR" altLang="en-US" sz="2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및 기본설계서</a:t>
            </a:r>
            <a:endParaRPr lang="en-US" altLang="ko-KR" sz="28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FDCB8CE6-5186-4A90-B31B-3B0DE08A23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5478014"/>
              </p:ext>
            </p:extLst>
          </p:nvPr>
        </p:nvGraphicFramePr>
        <p:xfrm>
          <a:off x="628650" y="1084263"/>
          <a:ext cx="7886700" cy="243046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66615">
                  <a:extLst>
                    <a:ext uri="{9D8B030D-6E8A-4147-A177-3AD203B41FA5}">
                      <a16:colId xmlns:a16="http://schemas.microsoft.com/office/drawing/2014/main" val="3852248207"/>
                    </a:ext>
                  </a:extLst>
                </a:gridCol>
                <a:gridCol w="461339">
                  <a:extLst>
                    <a:ext uri="{9D8B030D-6E8A-4147-A177-3AD203B41FA5}">
                      <a16:colId xmlns:a16="http://schemas.microsoft.com/office/drawing/2014/main" val="614935205"/>
                    </a:ext>
                  </a:extLst>
                </a:gridCol>
                <a:gridCol w="461339">
                  <a:extLst>
                    <a:ext uri="{9D8B030D-6E8A-4147-A177-3AD203B41FA5}">
                      <a16:colId xmlns:a16="http://schemas.microsoft.com/office/drawing/2014/main" val="4069891394"/>
                    </a:ext>
                  </a:extLst>
                </a:gridCol>
                <a:gridCol w="461339">
                  <a:extLst>
                    <a:ext uri="{9D8B030D-6E8A-4147-A177-3AD203B41FA5}">
                      <a16:colId xmlns:a16="http://schemas.microsoft.com/office/drawing/2014/main" val="3565991852"/>
                    </a:ext>
                  </a:extLst>
                </a:gridCol>
                <a:gridCol w="461339">
                  <a:extLst>
                    <a:ext uri="{9D8B030D-6E8A-4147-A177-3AD203B41FA5}">
                      <a16:colId xmlns:a16="http://schemas.microsoft.com/office/drawing/2014/main" val="2750130505"/>
                    </a:ext>
                  </a:extLst>
                </a:gridCol>
                <a:gridCol w="461339">
                  <a:extLst>
                    <a:ext uri="{9D8B030D-6E8A-4147-A177-3AD203B41FA5}">
                      <a16:colId xmlns:a16="http://schemas.microsoft.com/office/drawing/2014/main" val="2801179180"/>
                    </a:ext>
                  </a:extLst>
                </a:gridCol>
                <a:gridCol w="461339">
                  <a:extLst>
                    <a:ext uri="{9D8B030D-6E8A-4147-A177-3AD203B41FA5}">
                      <a16:colId xmlns:a16="http://schemas.microsoft.com/office/drawing/2014/main" val="466265807"/>
                    </a:ext>
                  </a:extLst>
                </a:gridCol>
                <a:gridCol w="461339">
                  <a:extLst>
                    <a:ext uri="{9D8B030D-6E8A-4147-A177-3AD203B41FA5}">
                      <a16:colId xmlns:a16="http://schemas.microsoft.com/office/drawing/2014/main" val="822947934"/>
                    </a:ext>
                  </a:extLst>
                </a:gridCol>
                <a:gridCol w="461339">
                  <a:extLst>
                    <a:ext uri="{9D8B030D-6E8A-4147-A177-3AD203B41FA5}">
                      <a16:colId xmlns:a16="http://schemas.microsoft.com/office/drawing/2014/main" val="3016604083"/>
                    </a:ext>
                  </a:extLst>
                </a:gridCol>
                <a:gridCol w="461339">
                  <a:extLst>
                    <a:ext uri="{9D8B030D-6E8A-4147-A177-3AD203B41FA5}">
                      <a16:colId xmlns:a16="http://schemas.microsoft.com/office/drawing/2014/main" val="3464131949"/>
                    </a:ext>
                  </a:extLst>
                </a:gridCol>
                <a:gridCol w="461339">
                  <a:extLst>
                    <a:ext uri="{9D8B030D-6E8A-4147-A177-3AD203B41FA5}">
                      <a16:colId xmlns:a16="http://schemas.microsoft.com/office/drawing/2014/main" val="2159742919"/>
                    </a:ext>
                  </a:extLst>
                </a:gridCol>
                <a:gridCol w="461339">
                  <a:extLst>
                    <a:ext uri="{9D8B030D-6E8A-4147-A177-3AD203B41FA5}">
                      <a16:colId xmlns:a16="http://schemas.microsoft.com/office/drawing/2014/main" val="2246580458"/>
                    </a:ext>
                  </a:extLst>
                </a:gridCol>
                <a:gridCol w="461339">
                  <a:extLst>
                    <a:ext uri="{9D8B030D-6E8A-4147-A177-3AD203B41FA5}">
                      <a16:colId xmlns:a16="http://schemas.microsoft.com/office/drawing/2014/main" val="3764201202"/>
                    </a:ext>
                  </a:extLst>
                </a:gridCol>
                <a:gridCol w="461339">
                  <a:extLst>
                    <a:ext uri="{9D8B030D-6E8A-4147-A177-3AD203B41FA5}">
                      <a16:colId xmlns:a16="http://schemas.microsoft.com/office/drawing/2014/main" val="2948165307"/>
                    </a:ext>
                  </a:extLst>
                </a:gridCol>
                <a:gridCol w="461339">
                  <a:extLst>
                    <a:ext uri="{9D8B030D-6E8A-4147-A177-3AD203B41FA5}">
                      <a16:colId xmlns:a16="http://schemas.microsoft.com/office/drawing/2014/main" val="2827065513"/>
                    </a:ext>
                  </a:extLst>
                </a:gridCol>
                <a:gridCol w="461339">
                  <a:extLst>
                    <a:ext uri="{9D8B030D-6E8A-4147-A177-3AD203B41FA5}">
                      <a16:colId xmlns:a16="http://schemas.microsoft.com/office/drawing/2014/main" val="3918599889"/>
                    </a:ext>
                  </a:extLst>
                </a:gridCol>
              </a:tblGrid>
              <a:tr h="20253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월</a:t>
                      </a:r>
                      <a:endParaRPr lang="ko-KR" alt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r>
                        <a:rPr lang="ko-KR" altLang="en-US" sz="12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월</a:t>
                      </a:r>
                      <a:endParaRPr lang="ko-KR" alt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11"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r>
                        <a:rPr lang="ko-KR" altLang="en-US" sz="12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월</a:t>
                      </a:r>
                      <a:endParaRPr lang="ko-KR" alt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2349663"/>
                  </a:ext>
                </a:extLst>
              </a:tr>
              <a:tr h="20253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일</a:t>
                      </a:r>
                      <a:endParaRPr lang="ko-KR" alt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1/28</a:t>
                      </a:r>
                      <a:endParaRPr lang="en-US" altLang="ko-KR" sz="12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1/29</a:t>
                      </a:r>
                      <a:endParaRPr lang="en-US" altLang="ko-KR" sz="12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1/30</a:t>
                      </a:r>
                      <a:endParaRPr lang="en-US" altLang="ko-KR" sz="12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1/31</a:t>
                      </a:r>
                      <a:endParaRPr lang="en-US" altLang="ko-KR" sz="12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2/1</a:t>
                      </a:r>
                      <a:endParaRPr lang="en-US" altLang="ko-KR" sz="12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2/4</a:t>
                      </a:r>
                      <a:endParaRPr lang="en-US" altLang="ko-KR" sz="12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2/5</a:t>
                      </a:r>
                      <a:endParaRPr lang="en-US" altLang="ko-KR" sz="12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2/6</a:t>
                      </a:r>
                      <a:endParaRPr lang="en-US" altLang="ko-KR" sz="12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2/7</a:t>
                      </a:r>
                      <a:endParaRPr lang="en-US" altLang="ko-KR" sz="12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2/8</a:t>
                      </a:r>
                      <a:endParaRPr lang="en-US" altLang="ko-KR" sz="12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2/11</a:t>
                      </a:r>
                      <a:endParaRPr lang="en-US" altLang="ko-KR" sz="12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2/12</a:t>
                      </a:r>
                      <a:endParaRPr lang="en-US" altLang="ko-KR" sz="12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2/13</a:t>
                      </a:r>
                      <a:endParaRPr lang="en-US" altLang="ko-KR" sz="12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2/14</a:t>
                      </a:r>
                      <a:endParaRPr lang="en-US" altLang="ko-KR" sz="12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2/15</a:t>
                      </a:r>
                      <a:endParaRPr lang="en-US" altLang="ko-KR" sz="12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7760523"/>
                  </a:ext>
                </a:extLst>
              </a:tr>
              <a:tr h="20253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 dirty="0">
                          <a:effectLst/>
                        </a:rPr>
                        <a:t>아이템선정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1258736"/>
                  </a:ext>
                </a:extLst>
              </a:tr>
              <a:tr h="20253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 dirty="0">
                          <a:effectLst/>
                        </a:rPr>
                        <a:t>요구사항분석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6193883"/>
                  </a:ext>
                </a:extLst>
              </a:tr>
              <a:tr h="20253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 dirty="0">
                          <a:effectLst/>
                        </a:rPr>
                        <a:t>기획발표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FFFF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0604573"/>
                  </a:ext>
                </a:extLst>
              </a:tr>
              <a:tr h="20253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 dirty="0">
                          <a:effectLst/>
                        </a:rPr>
                        <a:t>화면</a:t>
                      </a:r>
                      <a:r>
                        <a:rPr lang="en-US" sz="1200" b="1" u="none" strike="noStrike" dirty="0">
                          <a:effectLst/>
                        </a:rPr>
                        <a:t>UI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7870904"/>
                  </a:ext>
                </a:extLst>
              </a:tr>
              <a:tr h="20253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 dirty="0">
                          <a:effectLst/>
                        </a:rPr>
                        <a:t>클래스설계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6193772"/>
                  </a:ext>
                </a:extLst>
              </a:tr>
              <a:tr h="20253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 dirty="0">
                          <a:effectLst/>
                        </a:rPr>
                        <a:t>데이터수집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1261302"/>
                  </a:ext>
                </a:extLst>
              </a:tr>
              <a:tr h="20253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 dirty="0">
                          <a:effectLst/>
                        </a:rPr>
                        <a:t>소스코딩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08631626"/>
                  </a:ext>
                </a:extLst>
              </a:tr>
              <a:tr h="20253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 dirty="0">
                          <a:effectLst/>
                        </a:rPr>
                        <a:t>테스트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9369467"/>
                  </a:ext>
                </a:extLst>
              </a:tr>
              <a:tr h="20253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 dirty="0">
                          <a:effectLst/>
                        </a:rPr>
                        <a:t>발표자료작성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2025974"/>
                  </a:ext>
                </a:extLst>
              </a:tr>
              <a:tr h="20253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 dirty="0">
                          <a:effectLst/>
                        </a:rPr>
                        <a:t>발표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7414468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C10EB3D0-6580-40D9-AC48-153A98901E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2949913"/>
              </p:ext>
            </p:extLst>
          </p:nvPr>
        </p:nvGraphicFramePr>
        <p:xfrm>
          <a:off x="628650" y="3827463"/>
          <a:ext cx="7886700" cy="243046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66615">
                  <a:extLst>
                    <a:ext uri="{9D8B030D-6E8A-4147-A177-3AD203B41FA5}">
                      <a16:colId xmlns:a16="http://schemas.microsoft.com/office/drawing/2014/main" val="3276942272"/>
                    </a:ext>
                  </a:extLst>
                </a:gridCol>
                <a:gridCol w="461339">
                  <a:extLst>
                    <a:ext uri="{9D8B030D-6E8A-4147-A177-3AD203B41FA5}">
                      <a16:colId xmlns:a16="http://schemas.microsoft.com/office/drawing/2014/main" val="640982199"/>
                    </a:ext>
                  </a:extLst>
                </a:gridCol>
                <a:gridCol w="461339">
                  <a:extLst>
                    <a:ext uri="{9D8B030D-6E8A-4147-A177-3AD203B41FA5}">
                      <a16:colId xmlns:a16="http://schemas.microsoft.com/office/drawing/2014/main" val="3365405863"/>
                    </a:ext>
                  </a:extLst>
                </a:gridCol>
                <a:gridCol w="461339">
                  <a:extLst>
                    <a:ext uri="{9D8B030D-6E8A-4147-A177-3AD203B41FA5}">
                      <a16:colId xmlns:a16="http://schemas.microsoft.com/office/drawing/2014/main" val="3686986320"/>
                    </a:ext>
                  </a:extLst>
                </a:gridCol>
                <a:gridCol w="461339">
                  <a:extLst>
                    <a:ext uri="{9D8B030D-6E8A-4147-A177-3AD203B41FA5}">
                      <a16:colId xmlns:a16="http://schemas.microsoft.com/office/drawing/2014/main" val="4040642561"/>
                    </a:ext>
                  </a:extLst>
                </a:gridCol>
                <a:gridCol w="461339">
                  <a:extLst>
                    <a:ext uri="{9D8B030D-6E8A-4147-A177-3AD203B41FA5}">
                      <a16:colId xmlns:a16="http://schemas.microsoft.com/office/drawing/2014/main" val="352406853"/>
                    </a:ext>
                  </a:extLst>
                </a:gridCol>
                <a:gridCol w="461339">
                  <a:extLst>
                    <a:ext uri="{9D8B030D-6E8A-4147-A177-3AD203B41FA5}">
                      <a16:colId xmlns:a16="http://schemas.microsoft.com/office/drawing/2014/main" val="560233791"/>
                    </a:ext>
                  </a:extLst>
                </a:gridCol>
                <a:gridCol w="461339">
                  <a:extLst>
                    <a:ext uri="{9D8B030D-6E8A-4147-A177-3AD203B41FA5}">
                      <a16:colId xmlns:a16="http://schemas.microsoft.com/office/drawing/2014/main" val="3006241542"/>
                    </a:ext>
                  </a:extLst>
                </a:gridCol>
                <a:gridCol w="461339">
                  <a:extLst>
                    <a:ext uri="{9D8B030D-6E8A-4147-A177-3AD203B41FA5}">
                      <a16:colId xmlns:a16="http://schemas.microsoft.com/office/drawing/2014/main" val="2452052256"/>
                    </a:ext>
                  </a:extLst>
                </a:gridCol>
                <a:gridCol w="461339">
                  <a:extLst>
                    <a:ext uri="{9D8B030D-6E8A-4147-A177-3AD203B41FA5}">
                      <a16:colId xmlns:a16="http://schemas.microsoft.com/office/drawing/2014/main" val="2601924655"/>
                    </a:ext>
                  </a:extLst>
                </a:gridCol>
                <a:gridCol w="461339">
                  <a:extLst>
                    <a:ext uri="{9D8B030D-6E8A-4147-A177-3AD203B41FA5}">
                      <a16:colId xmlns:a16="http://schemas.microsoft.com/office/drawing/2014/main" val="3553442702"/>
                    </a:ext>
                  </a:extLst>
                </a:gridCol>
                <a:gridCol w="461339">
                  <a:extLst>
                    <a:ext uri="{9D8B030D-6E8A-4147-A177-3AD203B41FA5}">
                      <a16:colId xmlns:a16="http://schemas.microsoft.com/office/drawing/2014/main" val="349551477"/>
                    </a:ext>
                  </a:extLst>
                </a:gridCol>
                <a:gridCol w="461339">
                  <a:extLst>
                    <a:ext uri="{9D8B030D-6E8A-4147-A177-3AD203B41FA5}">
                      <a16:colId xmlns:a16="http://schemas.microsoft.com/office/drawing/2014/main" val="798746263"/>
                    </a:ext>
                  </a:extLst>
                </a:gridCol>
                <a:gridCol w="461339">
                  <a:extLst>
                    <a:ext uri="{9D8B030D-6E8A-4147-A177-3AD203B41FA5}">
                      <a16:colId xmlns:a16="http://schemas.microsoft.com/office/drawing/2014/main" val="3027810867"/>
                    </a:ext>
                  </a:extLst>
                </a:gridCol>
                <a:gridCol w="461339">
                  <a:extLst>
                    <a:ext uri="{9D8B030D-6E8A-4147-A177-3AD203B41FA5}">
                      <a16:colId xmlns:a16="http://schemas.microsoft.com/office/drawing/2014/main" val="3379009408"/>
                    </a:ext>
                  </a:extLst>
                </a:gridCol>
                <a:gridCol w="461339">
                  <a:extLst>
                    <a:ext uri="{9D8B030D-6E8A-4147-A177-3AD203B41FA5}">
                      <a16:colId xmlns:a16="http://schemas.microsoft.com/office/drawing/2014/main" val="3611585613"/>
                    </a:ext>
                  </a:extLst>
                </a:gridCol>
              </a:tblGrid>
              <a:tr h="20253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>
                          <a:effectLst/>
                        </a:rPr>
                        <a:t>월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9"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effectLst/>
                        </a:rPr>
                        <a:t>2</a:t>
                      </a:r>
                      <a:r>
                        <a:rPr lang="ko-KR" altLang="en-US" sz="1200" b="1" u="none" strike="noStrike" dirty="0">
                          <a:effectLst/>
                        </a:rPr>
                        <a:t>월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effectLst/>
                        </a:rPr>
                        <a:t>3</a:t>
                      </a:r>
                      <a:r>
                        <a:rPr lang="ko-KR" altLang="en-US" sz="1200" b="1" u="none" strike="noStrike" dirty="0">
                          <a:effectLst/>
                        </a:rPr>
                        <a:t>월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9969466"/>
                  </a:ext>
                </a:extLst>
              </a:tr>
              <a:tr h="20253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>
                          <a:effectLst/>
                        </a:rPr>
                        <a:t>일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effectLst/>
                        </a:rPr>
                        <a:t>2/18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effectLst/>
                        </a:rPr>
                        <a:t>2/19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effectLst/>
                        </a:rPr>
                        <a:t>2/20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effectLst/>
                        </a:rPr>
                        <a:t>2/21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effectLst/>
                        </a:rPr>
                        <a:t>2/22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effectLst/>
                        </a:rPr>
                        <a:t>2/25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effectLst/>
                        </a:rPr>
                        <a:t>2/26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effectLst/>
                        </a:rPr>
                        <a:t>2/27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effectLst/>
                        </a:rPr>
                        <a:t>2/28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effectLst/>
                        </a:rPr>
                        <a:t>3/1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effectLst/>
                        </a:rPr>
                        <a:t>3/4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effectLst/>
                        </a:rPr>
                        <a:t>3/5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effectLst/>
                        </a:rPr>
                        <a:t>3/6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effectLst/>
                        </a:rPr>
                        <a:t>3/7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effectLst/>
                        </a:rPr>
                        <a:t>3/8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64982049"/>
                  </a:ext>
                </a:extLst>
              </a:tr>
              <a:tr h="20253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 dirty="0">
                          <a:effectLst/>
                        </a:rPr>
                        <a:t>아이템선정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4414780"/>
                  </a:ext>
                </a:extLst>
              </a:tr>
              <a:tr h="20253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 dirty="0">
                          <a:effectLst/>
                        </a:rPr>
                        <a:t>요구사항분석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57762848"/>
                  </a:ext>
                </a:extLst>
              </a:tr>
              <a:tr h="20253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 dirty="0">
                          <a:effectLst/>
                        </a:rPr>
                        <a:t>기획발표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3189396"/>
                  </a:ext>
                </a:extLst>
              </a:tr>
              <a:tr h="20253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 dirty="0">
                          <a:effectLst/>
                        </a:rPr>
                        <a:t>화면</a:t>
                      </a:r>
                      <a:r>
                        <a:rPr lang="en-US" sz="1200" b="1" u="none" strike="noStrike" dirty="0">
                          <a:effectLst/>
                        </a:rPr>
                        <a:t>UI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0143289"/>
                  </a:ext>
                </a:extLst>
              </a:tr>
              <a:tr h="20253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 dirty="0">
                          <a:effectLst/>
                        </a:rPr>
                        <a:t>클래스설계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5184025"/>
                  </a:ext>
                </a:extLst>
              </a:tr>
              <a:tr h="20253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 dirty="0">
                          <a:effectLst/>
                        </a:rPr>
                        <a:t>데이터수집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1205549"/>
                  </a:ext>
                </a:extLst>
              </a:tr>
              <a:tr h="20253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 dirty="0">
                          <a:effectLst/>
                        </a:rPr>
                        <a:t>소스코딩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4075809"/>
                  </a:ext>
                </a:extLst>
              </a:tr>
              <a:tr h="20253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 dirty="0">
                          <a:effectLst/>
                        </a:rPr>
                        <a:t>테스트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3423449"/>
                  </a:ext>
                </a:extLst>
              </a:tr>
              <a:tr h="20253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 dirty="0">
                          <a:effectLst/>
                        </a:rPr>
                        <a:t>발표자료작성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1095947"/>
                  </a:ext>
                </a:extLst>
              </a:tr>
              <a:tr h="20253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 dirty="0">
                          <a:effectLst/>
                        </a:rPr>
                        <a:t>발표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79596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860594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F8521EF3-BDC3-40B9-9D98-C11547D08F71}"/>
              </a:ext>
            </a:extLst>
          </p:cNvPr>
          <p:cNvSpPr/>
          <p:nvPr/>
        </p:nvSpPr>
        <p:spPr>
          <a:xfrm>
            <a:off x="385676" y="221230"/>
            <a:ext cx="3413114" cy="6632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7. WBS</a:t>
            </a:r>
            <a:r>
              <a:rPr lang="ko-KR" altLang="en-US" sz="2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및 기본설계서</a:t>
            </a:r>
            <a:endParaRPr lang="en-US" altLang="ko-KR" sz="28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7E988CB-5751-4DD4-96CF-BC6995F673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097" y="1054473"/>
            <a:ext cx="7792672" cy="5494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3057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2326B10B-9E6D-4785-A12E-6C763C456EB4}"/>
              </a:ext>
            </a:extLst>
          </p:cNvPr>
          <p:cNvSpPr/>
          <p:nvPr/>
        </p:nvSpPr>
        <p:spPr>
          <a:xfrm>
            <a:off x="642959" y="2269848"/>
            <a:ext cx="1638590" cy="14380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66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목차</a:t>
            </a:r>
            <a:endParaRPr lang="en-US" altLang="ko-KR" sz="66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6E18A8B-76C6-47AA-BB1D-3B7C6838A41F}"/>
              </a:ext>
            </a:extLst>
          </p:cNvPr>
          <p:cNvSpPr/>
          <p:nvPr/>
        </p:nvSpPr>
        <p:spPr>
          <a:xfrm>
            <a:off x="4730457" y="581255"/>
            <a:ext cx="3770584" cy="58339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indent="-742950">
              <a:lnSpc>
                <a:spcPct val="150000"/>
              </a:lnSpc>
              <a:buAutoNum type="arabicPeriod"/>
            </a:pPr>
            <a:r>
              <a:rPr lang="ko-KR" altLang="en-US" sz="2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개요</a:t>
            </a:r>
            <a:endParaRPr lang="en-US" altLang="ko-KR" sz="28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marL="742950" indent="-742950">
              <a:lnSpc>
                <a:spcPct val="150000"/>
              </a:lnSpc>
              <a:buAutoNum type="arabicPeriod"/>
            </a:pPr>
            <a:r>
              <a:rPr lang="ko-KR" altLang="en-US" sz="2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요구사항정의서</a:t>
            </a:r>
            <a:endParaRPr lang="en-US" altLang="ko-KR" sz="28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marL="742950" indent="-742950">
              <a:lnSpc>
                <a:spcPct val="150000"/>
              </a:lnSpc>
              <a:buAutoNum type="arabicPeriod"/>
            </a:pPr>
            <a:r>
              <a:rPr lang="ko-KR" altLang="en-US" sz="2800" dirty="0" err="1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플로우차트</a:t>
            </a:r>
            <a:endParaRPr lang="en-US" altLang="ko-KR" sz="28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marL="742950" indent="-742950">
              <a:lnSpc>
                <a:spcPct val="150000"/>
              </a:lnSpc>
              <a:buAutoNum type="arabicPeriod"/>
            </a:pPr>
            <a:r>
              <a:rPr lang="ko-KR" altLang="en-US" sz="2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기능구현</a:t>
            </a:r>
            <a:endParaRPr lang="en-US" altLang="ko-KR" sz="28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marL="742950" indent="-742950">
              <a:lnSpc>
                <a:spcPct val="150000"/>
              </a:lnSpc>
              <a:buAutoNum type="arabicPeriod"/>
            </a:pPr>
            <a:r>
              <a:rPr lang="ko-KR" altLang="en-US" sz="2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테이블설계서</a:t>
            </a:r>
            <a:endParaRPr lang="en-US" altLang="ko-KR" sz="28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marL="742950" indent="-742950">
              <a:lnSpc>
                <a:spcPct val="150000"/>
              </a:lnSpc>
              <a:buAutoNum type="arabicPeriod"/>
            </a:pPr>
            <a:r>
              <a:rPr lang="ko-KR" altLang="en-US" sz="2800" dirty="0" err="1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클래스다이어그램</a:t>
            </a:r>
            <a:endParaRPr lang="en-US" altLang="ko-KR" sz="28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marL="742950" indent="-742950">
              <a:lnSpc>
                <a:spcPct val="150000"/>
              </a:lnSpc>
              <a:buAutoNum type="arabicPeriod"/>
            </a:pPr>
            <a:r>
              <a:rPr lang="en-US" altLang="ko-KR" sz="2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WBS </a:t>
            </a:r>
            <a:r>
              <a:rPr lang="ko-KR" altLang="en-US" sz="2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및 기본설계서</a:t>
            </a:r>
            <a:endParaRPr lang="en-US" altLang="ko-KR" sz="28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marL="742950" indent="-742950">
              <a:lnSpc>
                <a:spcPct val="150000"/>
              </a:lnSpc>
              <a:buAutoNum type="arabicPeriod"/>
            </a:pPr>
            <a:r>
              <a:rPr lang="ko-KR" altLang="en-US" sz="2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단위테스트</a:t>
            </a:r>
            <a:endParaRPr lang="en-US" altLang="ko-KR" sz="28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marL="742950" indent="-742950">
              <a:lnSpc>
                <a:spcPct val="150000"/>
              </a:lnSpc>
              <a:buAutoNum type="arabicPeriod"/>
            </a:pPr>
            <a:r>
              <a:rPr lang="ko-KR" altLang="en-US" sz="2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시연</a:t>
            </a:r>
            <a:endParaRPr lang="en-US" altLang="ko-KR" sz="28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2C43CAA-9E4C-4CAC-9F50-FB7C02ED2C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1549" y="2830298"/>
            <a:ext cx="752470" cy="752470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14155BF-DBD8-4CF4-8B06-1A267E2FE640}"/>
              </a:ext>
            </a:extLst>
          </p:cNvPr>
          <p:cNvCxnSpPr/>
          <p:nvPr/>
        </p:nvCxnSpPr>
        <p:spPr>
          <a:xfrm>
            <a:off x="3953695" y="1196436"/>
            <a:ext cx="0" cy="4603545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49275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F8521EF3-BDC3-40B9-9D98-C11547D08F71}"/>
              </a:ext>
            </a:extLst>
          </p:cNvPr>
          <p:cNvSpPr/>
          <p:nvPr/>
        </p:nvSpPr>
        <p:spPr>
          <a:xfrm>
            <a:off x="385676" y="221230"/>
            <a:ext cx="2103461" cy="6632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8. </a:t>
            </a:r>
            <a:r>
              <a:rPr lang="ko-KR" altLang="en-US" sz="2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단위테스트</a:t>
            </a:r>
            <a:endParaRPr lang="en-US" altLang="ko-KR" sz="28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8FFF70C-27F2-45A2-93CA-3E5D76470B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636" y="1596426"/>
            <a:ext cx="8312727" cy="4034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4385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F8521EF3-BDC3-40B9-9D98-C11547D08F71}"/>
              </a:ext>
            </a:extLst>
          </p:cNvPr>
          <p:cNvSpPr/>
          <p:nvPr/>
        </p:nvSpPr>
        <p:spPr>
          <a:xfrm>
            <a:off x="385676" y="221230"/>
            <a:ext cx="1168910" cy="6632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9. </a:t>
            </a:r>
            <a:r>
              <a:rPr lang="ko-KR" altLang="en-US" sz="2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시연</a:t>
            </a:r>
            <a:endParaRPr lang="en-US" altLang="ko-KR" sz="28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30A3093-9901-4403-BCC0-C39AB713BB44}"/>
              </a:ext>
            </a:extLst>
          </p:cNvPr>
          <p:cNvSpPr/>
          <p:nvPr/>
        </p:nvSpPr>
        <p:spPr>
          <a:xfrm>
            <a:off x="3720177" y="2934249"/>
            <a:ext cx="1293944" cy="989502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4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시 연</a:t>
            </a:r>
            <a:endParaRPr lang="en-US" altLang="ko-KR" sz="44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16180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DB55DC37-9A72-497A-99FE-A72246593D05}"/>
              </a:ext>
            </a:extLst>
          </p:cNvPr>
          <p:cNvSpPr/>
          <p:nvPr/>
        </p:nvSpPr>
        <p:spPr>
          <a:xfrm>
            <a:off x="3499390" y="2934249"/>
            <a:ext cx="1718740" cy="989502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4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6175690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AF28517-3E51-48B3-BFB4-EE621FB8987D}"/>
              </a:ext>
            </a:extLst>
          </p:cNvPr>
          <p:cNvSpPr/>
          <p:nvPr/>
        </p:nvSpPr>
        <p:spPr>
          <a:xfrm>
            <a:off x="385676" y="221230"/>
            <a:ext cx="1122423" cy="6632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1. </a:t>
            </a:r>
            <a:r>
              <a:rPr lang="ko-KR" altLang="en-US" sz="2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개요</a:t>
            </a:r>
            <a:endParaRPr lang="en-US" altLang="ko-KR" sz="28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54841B1-5961-42A8-8F47-E8D07056256A}"/>
              </a:ext>
            </a:extLst>
          </p:cNvPr>
          <p:cNvSpPr/>
          <p:nvPr/>
        </p:nvSpPr>
        <p:spPr>
          <a:xfrm>
            <a:off x="571632" y="884488"/>
            <a:ext cx="8287142" cy="34132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(1) </a:t>
            </a:r>
            <a:r>
              <a:rPr lang="ko-KR" altLang="en-US" sz="2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주제선정 이유</a:t>
            </a:r>
            <a:endParaRPr lang="en-US" altLang="ko-KR" sz="28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4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세탁소 갈 시간이 없는 바쁜 현대인들의 고충을 덜어주고자 함</a:t>
            </a:r>
            <a:endParaRPr lang="en-US" altLang="ko-KR" sz="24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altLang="ko-KR" sz="28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(2) </a:t>
            </a:r>
            <a:r>
              <a:rPr lang="ko-KR" altLang="en-US" sz="2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프로그램의 목표</a:t>
            </a:r>
            <a:endParaRPr lang="en-US" altLang="ko-KR" sz="28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4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세탁소 갈 시간이 없는 바쁜 현대인들을 위한 세탁중개서비스 제공</a:t>
            </a:r>
            <a:endParaRPr lang="en-US" altLang="ko-KR" sz="24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4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동네세탁소와 소비자를 연결해주는</a:t>
            </a:r>
            <a:r>
              <a:rPr lang="en-US" altLang="ko-KR" sz="24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Win-Win</a:t>
            </a:r>
            <a:r>
              <a:rPr lang="ko-KR" altLang="en-US" sz="24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서비스 제공</a:t>
            </a:r>
            <a:endParaRPr lang="en-US" altLang="ko-KR" sz="24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943644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F8521EF3-BDC3-40B9-9D98-C11547D08F71}"/>
              </a:ext>
            </a:extLst>
          </p:cNvPr>
          <p:cNvSpPr/>
          <p:nvPr/>
        </p:nvSpPr>
        <p:spPr>
          <a:xfrm>
            <a:off x="385676" y="221230"/>
            <a:ext cx="2795958" cy="6632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2. </a:t>
            </a:r>
            <a:r>
              <a:rPr lang="ko-KR" altLang="en-US" sz="2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요구사항 정의서</a:t>
            </a:r>
            <a:endParaRPr lang="en-US" altLang="ko-KR" sz="28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398DE387-A1AA-4CEE-9112-9BD583CB29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8105021"/>
              </p:ext>
            </p:extLst>
          </p:nvPr>
        </p:nvGraphicFramePr>
        <p:xfrm>
          <a:off x="628650" y="1216404"/>
          <a:ext cx="7886699" cy="516761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23380">
                  <a:extLst>
                    <a:ext uri="{9D8B030D-6E8A-4147-A177-3AD203B41FA5}">
                      <a16:colId xmlns:a16="http://schemas.microsoft.com/office/drawing/2014/main" val="2915987087"/>
                    </a:ext>
                  </a:extLst>
                </a:gridCol>
                <a:gridCol w="1132297">
                  <a:extLst>
                    <a:ext uri="{9D8B030D-6E8A-4147-A177-3AD203B41FA5}">
                      <a16:colId xmlns:a16="http://schemas.microsoft.com/office/drawing/2014/main" val="314347682"/>
                    </a:ext>
                  </a:extLst>
                </a:gridCol>
                <a:gridCol w="1496603">
                  <a:extLst>
                    <a:ext uri="{9D8B030D-6E8A-4147-A177-3AD203B41FA5}">
                      <a16:colId xmlns:a16="http://schemas.microsoft.com/office/drawing/2014/main" val="600931825"/>
                    </a:ext>
                  </a:extLst>
                </a:gridCol>
                <a:gridCol w="4834419">
                  <a:extLst>
                    <a:ext uri="{9D8B030D-6E8A-4147-A177-3AD203B41FA5}">
                      <a16:colId xmlns:a16="http://schemas.microsoft.com/office/drawing/2014/main" val="2052482901"/>
                    </a:ext>
                  </a:extLst>
                </a:gridCol>
              </a:tblGrid>
              <a:tr h="36911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 dirty="0">
                          <a:effectLst/>
                        </a:rPr>
                        <a:t>번호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 dirty="0">
                          <a:effectLst/>
                        </a:rPr>
                        <a:t>요구</a:t>
                      </a:r>
                      <a:r>
                        <a:rPr lang="en-US" sz="1100" b="1" u="none" strike="noStrike" dirty="0">
                          <a:effectLst/>
                        </a:rPr>
                        <a:t>ID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 dirty="0">
                          <a:effectLst/>
                        </a:rPr>
                        <a:t>요청사항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 dirty="0">
                          <a:effectLst/>
                        </a:rPr>
                        <a:t>설명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7588189"/>
                  </a:ext>
                </a:extLst>
              </a:tr>
              <a:tr h="36911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u="none" strike="noStrike">
                          <a:effectLst/>
                        </a:rPr>
                        <a:t>1</a:t>
                      </a:r>
                      <a:endParaRPr lang="en-US" altLang="ko-KR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</a:rPr>
                        <a:t>R_LOGIN_001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1" u="none" strike="noStrike" dirty="0">
                          <a:effectLst/>
                        </a:rPr>
                        <a:t>로그인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1" u="none" strike="noStrike">
                          <a:effectLst/>
                        </a:rPr>
                        <a:t>ID</a:t>
                      </a:r>
                      <a:r>
                        <a:rPr lang="ko-KR" altLang="en-US" sz="1100" b="1" u="none" strike="noStrike">
                          <a:effectLst/>
                        </a:rPr>
                        <a:t>와 패스원드가 기존</a:t>
                      </a:r>
                      <a:r>
                        <a:rPr lang="en-US" altLang="ko-KR" sz="1100" b="1" u="none" strike="noStrike">
                          <a:effectLst/>
                        </a:rPr>
                        <a:t>csv</a:t>
                      </a:r>
                      <a:r>
                        <a:rPr lang="ko-KR" altLang="en-US" sz="1100" b="1" u="none" strike="noStrike">
                          <a:effectLst/>
                        </a:rPr>
                        <a:t>파일에 있는 정보와 일치할 경우 로그인</a:t>
                      </a:r>
                      <a:r>
                        <a:rPr lang="en-US" altLang="ko-KR" sz="1100" b="1" u="none" strike="noStrike">
                          <a:effectLst/>
                        </a:rPr>
                        <a:t>.</a:t>
                      </a:r>
                      <a:endParaRPr lang="en-US" altLang="ko-KR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0513087"/>
                  </a:ext>
                </a:extLst>
              </a:tr>
              <a:tr h="36911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u="none" strike="noStrike">
                          <a:effectLst/>
                        </a:rPr>
                        <a:t>2</a:t>
                      </a:r>
                      <a:endParaRPr lang="en-US" altLang="ko-KR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</a:rPr>
                        <a:t>R_RES_002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1" u="none" strike="noStrike" dirty="0">
                          <a:effectLst/>
                        </a:rPr>
                        <a:t>회원가입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1" u="none" strike="noStrike" dirty="0">
                          <a:effectLst/>
                        </a:rPr>
                        <a:t>신규유저의 신상정보를 </a:t>
                      </a:r>
                      <a:r>
                        <a:rPr lang="ko-KR" altLang="en-US" sz="1100" b="1" u="none" strike="noStrike" dirty="0" err="1">
                          <a:effectLst/>
                        </a:rPr>
                        <a:t>입력받아</a:t>
                      </a:r>
                      <a:r>
                        <a:rPr lang="ko-KR" altLang="en-US" sz="1100" b="1" u="none" strike="noStrike" dirty="0">
                          <a:effectLst/>
                        </a:rPr>
                        <a:t> </a:t>
                      </a:r>
                      <a:r>
                        <a:rPr lang="en-US" altLang="ko-KR" sz="1100" b="1" u="none" strike="noStrike" dirty="0">
                          <a:effectLst/>
                        </a:rPr>
                        <a:t>csv</a:t>
                      </a:r>
                      <a:r>
                        <a:rPr lang="ko-KR" altLang="en-US" sz="1100" b="1" u="none" strike="noStrike" dirty="0">
                          <a:effectLst/>
                        </a:rPr>
                        <a:t>파일에 저장</a:t>
                      </a:r>
                      <a:r>
                        <a:rPr lang="en-US" altLang="ko-KR" sz="1100" b="1" u="none" strike="noStrike" dirty="0">
                          <a:effectLst/>
                        </a:rPr>
                        <a:t>.</a:t>
                      </a:r>
                      <a:endParaRPr lang="en-US" altLang="ko-KR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53613137"/>
                  </a:ext>
                </a:extLst>
              </a:tr>
              <a:tr h="36911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u="none" strike="noStrike">
                          <a:effectLst/>
                        </a:rPr>
                        <a:t>3</a:t>
                      </a:r>
                      <a:endParaRPr lang="en-US" altLang="ko-KR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</a:rPr>
                        <a:t>R_MAIN_001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1" u="none" strike="noStrike" dirty="0">
                          <a:effectLst/>
                        </a:rPr>
                        <a:t>메인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1" u="none" strike="noStrike" dirty="0">
                          <a:effectLst/>
                        </a:rPr>
                        <a:t>세탁할 의류에 대한 대분류 선택 버튼</a:t>
                      </a:r>
                      <a:r>
                        <a:rPr lang="en-US" altLang="ko-KR" sz="1100" b="1" u="none" strike="noStrike" dirty="0">
                          <a:effectLst/>
                        </a:rPr>
                        <a:t>.</a:t>
                      </a:r>
                      <a:endParaRPr lang="en-US" altLang="ko-KR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5070053"/>
                  </a:ext>
                </a:extLst>
              </a:tr>
              <a:tr h="36911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u="none" strike="noStrike">
                          <a:effectLst/>
                        </a:rPr>
                        <a:t>4</a:t>
                      </a:r>
                      <a:endParaRPr lang="en-US" altLang="ko-KR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 dirty="0">
                          <a:effectLst/>
                        </a:rPr>
                        <a:t>R_MAIN_002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1" u="none" strike="noStrike" dirty="0">
                          <a:effectLst/>
                        </a:rPr>
                        <a:t>메인</a:t>
                      </a:r>
                      <a:r>
                        <a:rPr lang="en-US" altLang="ko-KR" sz="1100" b="1" u="none" strike="noStrike" dirty="0">
                          <a:effectLst/>
                        </a:rPr>
                        <a:t>_</a:t>
                      </a:r>
                      <a:r>
                        <a:rPr lang="ko-KR" altLang="en-US" sz="1100" b="1" u="none" strike="noStrike" dirty="0">
                          <a:effectLst/>
                        </a:rPr>
                        <a:t>마이페이지 버튼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1" u="none" strike="noStrike" dirty="0">
                          <a:effectLst/>
                        </a:rPr>
                        <a:t>마이페이지로 넘어가는 버튼</a:t>
                      </a:r>
                      <a:r>
                        <a:rPr lang="en-US" altLang="ko-KR" sz="1100" b="1" u="none" strike="noStrike" dirty="0">
                          <a:effectLst/>
                        </a:rPr>
                        <a:t>.</a:t>
                      </a:r>
                      <a:endParaRPr lang="en-US" altLang="ko-KR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9356968"/>
                  </a:ext>
                </a:extLst>
              </a:tr>
              <a:tr h="36911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u="none" strike="noStrike">
                          <a:effectLst/>
                        </a:rPr>
                        <a:t>5</a:t>
                      </a:r>
                      <a:endParaRPr lang="en-US" altLang="ko-KR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</a:rPr>
                        <a:t>R_STORE_001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1" u="none" strike="noStrike" dirty="0">
                          <a:effectLst/>
                        </a:rPr>
                        <a:t>세탁소 리스트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1" u="none" strike="noStrike" dirty="0">
                          <a:effectLst/>
                        </a:rPr>
                        <a:t>리스트의 프로필 사진</a:t>
                      </a:r>
                      <a:r>
                        <a:rPr lang="en-US" altLang="ko-KR" sz="1100" b="1" u="none" strike="noStrike" dirty="0">
                          <a:effectLst/>
                        </a:rPr>
                        <a:t>, </a:t>
                      </a:r>
                      <a:r>
                        <a:rPr lang="ko-KR" altLang="en-US" sz="1100" b="1" u="none" strike="noStrike" dirty="0">
                          <a:effectLst/>
                        </a:rPr>
                        <a:t>세탁소의 이름</a:t>
                      </a:r>
                      <a:r>
                        <a:rPr lang="en-US" altLang="ko-KR" sz="1100" b="1" u="none" strike="noStrike" dirty="0">
                          <a:effectLst/>
                        </a:rPr>
                        <a:t>, </a:t>
                      </a:r>
                      <a:r>
                        <a:rPr lang="ko-KR" altLang="en-US" sz="1100" b="1" u="none" strike="noStrike" dirty="0">
                          <a:effectLst/>
                        </a:rPr>
                        <a:t>주소 등이 기재되어 있음</a:t>
                      </a:r>
                      <a:r>
                        <a:rPr lang="en-US" altLang="ko-KR" sz="1100" b="1" u="none" strike="noStrike" dirty="0">
                          <a:effectLst/>
                        </a:rPr>
                        <a:t>.</a:t>
                      </a:r>
                      <a:endParaRPr lang="en-US" altLang="ko-KR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9203550"/>
                  </a:ext>
                </a:extLst>
              </a:tr>
              <a:tr h="36911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u="none" strike="noStrike">
                          <a:effectLst/>
                        </a:rPr>
                        <a:t>6</a:t>
                      </a:r>
                      <a:endParaRPr lang="en-US" altLang="ko-KR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</a:rPr>
                        <a:t>R_ORDER_001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1" u="none" strike="noStrike" dirty="0">
                          <a:effectLst/>
                        </a:rPr>
                        <a:t>주문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1" u="none" strike="noStrike" dirty="0">
                          <a:effectLst/>
                        </a:rPr>
                        <a:t>세탁소에서 제공하는 서비스 및 주소 등 세탁소에 대한 상세정보를 보여줌</a:t>
                      </a:r>
                      <a:r>
                        <a:rPr lang="en-US" altLang="ko-KR" sz="1100" b="1" u="none" strike="noStrike" dirty="0">
                          <a:effectLst/>
                        </a:rPr>
                        <a:t>.</a:t>
                      </a:r>
                      <a:endParaRPr lang="en-US" altLang="ko-KR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224548"/>
                  </a:ext>
                </a:extLst>
              </a:tr>
              <a:tr h="36911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u="none" strike="noStrike">
                          <a:effectLst/>
                        </a:rPr>
                        <a:t>7</a:t>
                      </a:r>
                      <a:endParaRPr lang="en-US" altLang="ko-KR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</a:rPr>
                        <a:t>R_ORDER_002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1" u="none" strike="noStrike" dirty="0">
                          <a:effectLst/>
                        </a:rPr>
                        <a:t>주문서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1" u="none" strike="noStrike" dirty="0">
                          <a:effectLst/>
                        </a:rPr>
                        <a:t>내가 세탁한 물품들의 주문서를 체크 및 주의사항을 기입</a:t>
                      </a:r>
                      <a:r>
                        <a:rPr lang="en-US" altLang="ko-KR" sz="1100" b="1" u="none" strike="noStrike" dirty="0">
                          <a:effectLst/>
                        </a:rPr>
                        <a:t>.</a:t>
                      </a:r>
                      <a:endParaRPr lang="en-US" altLang="ko-KR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8702686"/>
                  </a:ext>
                </a:extLst>
              </a:tr>
              <a:tr h="36911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u="none" strike="noStrike">
                          <a:effectLst/>
                        </a:rPr>
                        <a:t>8</a:t>
                      </a:r>
                      <a:endParaRPr lang="en-US" altLang="ko-KR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</a:rPr>
                        <a:t>R_CART_001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1" u="none" strike="noStrike" dirty="0">
                          <a:effectLst/>
                        </a:rPr>
                        <a:t>장바구니</a:t>
                      </a:r>
                      <a:r>
                        <a:rPr lang="en-US" altLang="ko-KR" sz="1100" b="1" u="none" strike="noStrike" dirty="0">
                          <a:effectLst/>
                        </a:rPr>
                        <a:t>_</a:t>
                      </a:r>
                      <a:r>
                        <a:rPr lang="ko-KR" altLang="en-US" sz="1100" b="1" u="none" strike="noStrike" dirty="0">
                          <a:effectLst/>
                        </a:rPr>
                        <a:t>주문 수정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1" u="none" strike="noStrike" dirty="0">
                          <a:effectLst/>
                        </a:rPr>
                        <a:t>주문 물품 및 수거희망 시간</a:t>
                      </a:r>
                      <a:r>
                        <a:rPr lang="en-US" altLang="ko-KR" sz="1100" b="1" u="none" strike="noStrike" dirty="0">
                          <a:effectLst/>
                        </a:rPr>
                        <a:t>, </a:t>
                      </a:r>
                      <a:r>
                        <a:rPr lang="ko-KR" altLang="en-US" sz="1100" b="1" u="none" strike="noStrike" dirty="0">
                          <a:effectLst/>
                        </a:rPr>
                        <a:t>배달 희망 시간을 수정가능</a:t>
                      </a:r>
                      <a:r>
                        <a:rPr lang="en-US" altLang="ko-KR" sz="1100" b="1" u="none" strike="noStrike" dirty="0">
                          <a:effectLst/>
                        </a:rPr>
                        <a:t>.</a:t>
                      </a:r>
                      <a:endParaRPr lang="en-US" altLang="ko-KR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0074616"/>
                  </a:ext>
                </a:extLst>
              </a:tr>
              <a:tr h="36911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u="none" strike="noStrike">
                          <a:effectLst/>
                        </a:rPr>
                        <a:t>9</a:t>
                      </a:r>
                      <a:endParaRPr lang="en-US" altLang="ko-KR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</a:rPr>
                        <a:t>R_CART_002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1" u="none" strike="noStrike" dirty="0">
                          <a:effectLst/>
                        </a:rPr>
                        <a:t>장바구니</a:t>
                      </a:r>
                      <a:r>
                        <a:rPr lang="en-US" altLang="ko-KR" sz="1100" b="1" u="none" strike="noStrike" dirty="0">
                          <a:effectLst/>
                        </a:rPr>
                        <a:t>_</a:t>
                      </a:r>
                      <a:r>
                        <a:rPr lang="ko-KR" altLang="en-US" sz="1100" b="1" u="none" strike="noStrike" dirty="0">
                          <a:effectLst/>
                        </a:rPr>
                        <a:t>주문 추가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1" u="none" strike="noStrike">
                          <a:effectLst/>
                        </a:rPr>
                        <a:t>계속 담기 버튼을 클릭할 경우 세탁할 물품 추가 기능</a:t>
                      </a:r>
                      <a:r>
                        <a:rPr lang="en-US" altLang="ko-KR" sz="1100" b="1" u="none" strike="noStrike">
                          <a:effectLst/>
                        </a:rPr>
                        <a:t>.</a:t>
                      </a:r>
                      <a:endParaRPr lang="en-US" altLang="ko-KR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8805998"/>
                  </a:ext>
                </a:extLst>
              </a:tr>
              <a:tr h="36911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u="none" strike="noStrike">
                          <a:effectLst/>
                        </a:rPr>
                        <a:t>10</a:t>
                      </a:r>
                      <a:endParaRPr lang="en-US" altLang="ko-KR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</a:rPr>
                        <a:t>R_CART_003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1" u="none" strike="noStrike" dirty="0">
                          <a:effectLst/>
                        </a:rPr>
                        <a:t>장바구니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1" u="none" strike="noStrike" dirty="0">
                          <a:effectLst/>
                        </a:rPr>
                        <a:t>결제버튼 클릭 시 결제 창으로 이동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1650355"/>
                  </a:ext>
                </a:extLst>
              </a:tr>
              <a:tr h="36911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u="none" strike="noStrike">
                          <a:effectLst/>
                        </a:rPr>
                        <a:t>11</a:t>
                      </a:r>
                      <a:endParaRPr lang="en-US" altLang="ko-KR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</a:rPr>
                        <a:t>R_PAY_001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1" u="none" strike="noStrike" dirty="0">
                          <a:effectLst/>
                        </a:rPr>
                        <a:t>주문완료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1" u="none" strike="noStrike" dirty="0">
                          <a:effectLst/>
                        </a:rPr>
                        <a:t>완료버튼을 누르게 되면 주문이 세탁소로 전송됨</a:t>
                      </a:r>
                      <a:r>
                        <a:rPr lang="en-US" altLang="ko-KR" sz="1100" b="1" u="none" strike="noStrike" dirty="0">
                          <a:effectLst/>
                        </a:rPr>
                        <a:t>.</a:t>
                      </a:r>
                      <a:endParaRPr lang="en-US" altLang="ko-KR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5019380"/>
                  </a:ext>
                </a:extLst>
              </a:tr>
              <a:tr h="36911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u="none" strike="noStrike">
                          <a:effectLst/>
                        </a:rPr>
                        <a:t>12</a:t>
                      </a:r>
                      <a:endParaRPr lang="en-US" altLang="ko-KR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</a:rPr>
                        <a:t>R_MY_001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1" u="none" strike="noStrike" dirty="0">
                          <a:effectLst/>
                        </a:rPr>
                        <a:t>마이페이지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1" u="none" strike="noStrike">
                          <a:effectLst/>
                        </a:rPr>
                        <a:t>이전에 서비스를 이용했던 내역에 대해 볼 수 있음</a:t>
                      </a:r>
                      <a:r>
                        <a:rPr lang="en-US" altLang="ko-KR" sz="1100" b="1" u="none" strike="noStrike">
                          <a:effectLst/>
                        </a:rPr>
                        <a:t>.</a:t>
                      </a:r>
                      <a:endParaRPr lang="en-US" altLang="ko-KR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90045084"/>
                  </a:ext>
                </a:extLst>
              </a:tr>
              <a:tr h="36911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u="none" strike="noStrike">
                          <a:effectLst/>
                        </a:rPr>
                        <a:t>13</a:t>
                      </a:r>
                      <a:endParaRPr lang="en-US" altLang="ko-KR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</a:rPr>
                        <a:t>R_EDIT_001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1" u="none" strike="noStrike" dirty="0">
                          <a:effectLst/>
                        </a:rPr>
                        <a:t>개인정보 수정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1" u="none" strike="noStrike" dirty="0">
                          <a:effectLst/>
                        </a:rPr>
                        <a:t>비밀번호 및 주소지 등 사용자에 대한 정보를 변경할 수 있음</a:t>
                      </a:r>
                      <a:r>
                        <a:rPr lang="en-US" altLang="ko-KR" sz="1100" b="1" u="none" strike="noStrike" dirty="0">
                          <a:effectLst/>
                        </a:rPr>
                        <a:t>.</a:t>
                      </a:r>
                      <a:endParaRPr lang="en-US" altLang="ko-KR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333495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316245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F8521EF3-BDC3-40B9-9D98-C11547D08F71}"/>
              </a:ext>
            </a:extLst>
          </p:cNvPr>
          <p:cNvSpPr/>
          <p:nvPr/>
        </p:nvSpPr>
        <p:spPr>
          <a:xfrm>
            <a:off x="385676" y="221230"/>
            <a:ext cx="2089033" cy="6632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3. </a:t>
            </a:r>
            <a:r>
              <a:rPr lang="ko-KR" altLang="en-US" sz="2800" dirty="0" err="1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플로우차트</a:t>
            </a:r>
            <a:endParaRPr lang="en-US" altLang="ko-KR" sz="28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731D2C7-DB21-4295-B3BE-628EC69EBD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295" y="1080351"/>
            <a:ext cx="7533409" cy="5195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7616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F8521EF3-BDC3-40B9-9D98-C11547D08F71}"/>
              </a:ext>
            </a:extLst>
          </p:cNvPr>
          <p:cNvSpPr/>
          <p:nvPr/>
        </p:nvSpPr>
        <p:spPr>
          <a:xfrm>
            <a:off x="385676" y="221230"/>
            <a:ext cx="1802096" cy="6632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4. </a:t>
            </a:r>
            <a:r>
              <a:rPr lang="ko-KR" altLang="en-US" sz="2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기능구현</a:t>
            </a:r>
            <a:endParaRPr lang="en-US" altLang="ko-KR" sz="28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pic>
        <p:nvPicPr>
          <p:cNvPr id="54" name="그림 53">
            <a:extLst>
              <a:ext uri="{FF2B5EF4-FFF2-40B4-BE49-F238E27FC236}">
                <a16:creationId xmlns:a16="http://schemas.microsoft.com/office/drawing/2014/main" id="{521519E7-DED2-4FE3-B930-2CA6871758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7980" y="1045404"/>
            <a:ext cx="3476496" cy="432000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3BA7ABD3-FAAC-4D68-B614-CA0AA3DAB1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24" y="1072392"/>
            <a:ext cx="3476496" cy="432000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9703F77-1916-44BA-B3E7-923B1A94E9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7980" y="5522189"/>
            <a:ext cx="2514951" cy="111458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6361EFB-FC7E-4FB4-B3B4-35F2BC8E0A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24" y="5522189"/>
            <a:ext cx="2514951" cy="1114581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D3FC5CC8-6AA8-4969-AA78-98C57D91B4C3}"/>
              </a:ext>
            </a:extLst>
          </p:cNvPr>
          <p:cNvSpPr/>
          <p:nvPr/>
        </p:nvSpPr>
        <p:spPr>
          <a:xfrm>
            <a:off x="7877265" y="2466362"/>
            <a:ext cx="817211" cy="268448"/>
          </a:xfrm>
          <a:prstGeom prst="rect">
            <a:avLst/>
          </a:prstGeom>
          <a:noFill/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55053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F8521EF3-BDC3-40B9-9D98-C11547D08F71}"/>
              </a:ext>
            </a:extLst>
          </p:cNvPr>
          <p:cNvSpPr/>
          <p:nvPr/>
        </p:nvSpPr>
        <p:spPr>
          <a:xfrm>
            <a:off x="385676" y="221230"/>
            <a:ext cx="1802096" cy="6632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4. </a:t>
            </a:r>
            <a:r>
              <a:rPr lang="ko-KR" altLang="en-US" sz="2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기능구현</a:t>
            </a:r>
            <a:endParaRPr lang="en-US" altLang="ko-KR" sz="28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pic>
        <p:nvPicPr>
          <p:cNvPr id="56" name="그림 55">
            <a:extLst>
              <a:ext uri="{FF2B5EF4-FFF2-40B4-BE49-F238E27FC236}">
                <a16:creationId xmlns:a16="http://schemas.microsoft.com/office/drawing/2014/main" id="{F6E1E3A6-1F6B-4940-817D-B2F213D7D2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7980" y="1045404"/>
            <a:ext cx="3476496" cy="432000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60" name="그림 59">
            <a:extLst>
              <a:ext uri="{FF2B5EF4-FFF2-40B4-BE49-F238E27FC236}">
                <a16:creationId xmlns:a16="http://schemas.microsoft.com/office/drawing/2014/main" id="{6B2AAA7F-FA4E-4210-8745-28E390225C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24" y="1072392"/>
            <a:ext cx="3476496" cy="432000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D26445F9-9AC0-44FC-B287-BC3B23EB95F4}"/>
              </a:ext>
            </a:extLst>
          </p:cNvPr>
          <p:cNvSpPr/>
          <p:nvPr/>
        </p:nvSpPr>
        <p:spPr>
          <a:xfrm>
            <a:off x="6518245" y="4538444"/>
            <a:ext cx="771787" cy="402671"/>
          </a:xfrm>
          <a:prstGeom prst="rect">
            <a:avLst/>
          </a:prstGeom>
          <a:noFill/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EF2215D-BEAA-4E73-B7AB-44BCF4AE87DA}"/>
              </a:ext>
            </a:extLst>
          </p:cNvPr>
          <p:cNvSpPr/>
          <p:nvPr/>
        </p:nvSpPr>
        <p:spPr>
          <a:xfrm>
            <a:off x="1115735" y="2499918"/>
            <a:ext cx="2214694" cy="1837190"/>
          </a:xfrm>
          <a:prstGeom prst="rect">
            <a:avLst/>
          </a:prstGeom>
          <a:noFill/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95171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73783AB3-EE47-4BF9-A59E-BACB5B7982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746" y="1029836"/>
            <a:ext cx="3505909" cy="436255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F8521EF3-BDC3-40B9-9D98-C11547D08F71}"/>
              </a:ext>
            </a:extLst>
          </p:cNvPr>
          <p:cNvSpPr/>
          <p:nvPr/>
        </p:nvSpPr>
        <p:spPr>
          <a:xfrm>
            <a:off x="385676" y="221230"/>
            <a:ext cx="1802096" cy="6632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4. </a:t>
            </a:r>
            <a:r>
              <a:rPr lang="ko-KR" altLang="en-US" sz="2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기능구현</a:t>
            </a:r>
            <a:endParaRPr lang="en-US" altLang="ko-KR" sz="28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pic>
        <p:nvPicPr>
          <p:cNvPr id="70" name="그림 69">
            <a:extLst>
              <a:ext uri="{FF2B5EF4-FFF2-40B4-BE49-F238E27FC236}">
                <a16:creationId xmlns:a16="http://schemas.microsoft.com/office/drawing/2014/main" id="{37B9D9A8-1623-40B1-BDFC-74FC479930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24" y="5445400"/>
            <a:ext cx="2333008" cy="138743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17A43E3-D264-49A9-B177-3F3B36841E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7980" y="1064003"/>
            <a:ext cx="3476496" cy="432000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D10C33C-8252-4B01-AB02-BD3B09F9DF4C}"/>
              </a:ext>
            </a:extLst>
          </p:cNvPr>
          <p:cNvSpPr/>
          <p:nvPr/>
        </p:nvSpPr>
        <p:spPr>
          <a:xfrm>
            <a:off x="5897461" y="3506598"/>
            <a:ext cx="1090568" cy="268448"/>
          </a:xfrm>
          <a:prstGeom prst="rect">
            <a:avLst/>
          </a:prstGeom>
          <a:noFill/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CD6CFEA-7193-4A61-980C-FBB1C82A3AA8}"/>
              </a:ext>
            </a:extLst>
          </p:cNvPr>
          <p:cNvSpPr/>
          <p:nvPr/>
        </p:nvSpPr>
        <p:spPr>
          <a:xfrm>
            <a:off x="1879134" y="4739780"/>
            <a:ext cx="738231" cy="360726"/>
          </a:xfrm>
          <a:prstGeom prst="rect">
            <a:avLst/>
          </a:prstGeom>
          <a:noFill/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24241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그림 45">
            <a:extLst>
              <a:ext uri="{FF2B5EF4-FFF2-40B4-BE49-F238E27FC236}">
                <a16:creationId xmlns:a16="http://schemas.microsoft.com/office/drawing/2014/main" id="{8E4DAF97-5115-462B-B5A7-18BFEC814E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24" y="2406243"/>
            <a:ext cx="3476496" cy="432000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E2AAAEE6-1E45-4503-AF93-BB10991BFF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6225" y="1064003"/>
            <a:ext cx="3476496" cy="432000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F8521EF3-BDC3-40B9-9D98-C11547D08F71}"/>
              </a:ext>
            </a:extLst>
          </p:cNvPr>
          <p:cNvSpPr/>
          <p:nvPr/>
        </p:nvSpPr>
        <p:spPr>
          <a:xfrm>
            <a:off x="385676" y="221230"/>
            <a:ext cx="1802096" cy="6632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4. </a:t>
            </a:r>
            <a:r>
              <a:rPr lang="ko-KR" altLang="en-US" sz="2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기능구현</a:t>
            </a:r>
            <a:endParaRPr lang="en-US" altLang="ko-KR" sz="28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162FAF3B-A4D1-4ADB-AC6F-1FC7ABE076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7980" y="5580296"/>
            <a:ext cx="2514951" cy="1114581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8F286F71-4D12-4326-9C79-96A352433E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24" y="1064003"/>
            <a:ext cx="2514951" cy="1133633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268ECC5C-5199-4C95-B7D3-870E0B482A98}"/>
              </a:ext>
            </a:extLst>
          </p:cNvPr>
          <p:cNvSpPr/>
          <p:nvPr/>
        </p:nvSpPr>
        <p:spPr>
          <a:xfrm>
            <a:off x="2248248" y="4848836"/>
            <a:ext cx="1090568" cy="268448"/>
          </a:xfrm>
          <a:prstGeom prst="rect">
            <a:avLst/>
          </a:prstGeom>
          <a:noFill/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FBE911C-845D-4669-81CA-1F03AA42021C}"/>
              </a:ext>
            </a:extLst>
          </p:cNvPr>
          <p:cNvSpPr/>
          <p:nvPr/>
        </p:nvSpPr>
        <p:spPr>
          <a:xfrm>
            <a:off x="7749708" y="4781726"/>
            <a:ext cx="773507" cy="268448"/>
          </a:xfrm>
          <a:prstGeom prst="rect">
            <a:avLst/>
          </a:prstGeom>
          <a:noFill/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12995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1342</TotalTime>
  <Words>423</Words>
  <Application>Microsoft Office PowerPoint</Application>
  <PresentationFormat>화면 슬라이드 쇼(4:3)</PresentationFormat>
  <Paragraphs>460</Paragraphs>
  <Slides>22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30" baseType="lpstr">
      <vt:lpstr>배달의민족 한나체 Pro OTF</vt:lpstr>
      <vt:lpstr>Calibri Light</vt:lpstr>
      <vt:lpstr>맑은 고딕</vt:lpstr>
      <vt:lpstr>배달의민족 한나체 Pro</vt:lpstr>
      <vt:lpstr>Arial</vt:lpstr>
      <vt:lpstr>Wingdings</vt:lpstr>
      <vt:lpstr>Calibri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반려동물 케어로봇 (케어봇)</dc:title>
  <dc:creator>minjeong</dc:creator>
  <cp:lastModifiedBy>권민정</cp:lastModifiedBy>
  <cp:revision>94</cp:revision>
  <dcterms:created xsi:type="dcterms:W3CDTF">2018-11-15T11:57:02Z</dcterms:created>
  <dcterms:modified xsi:type="dcterms:W3CDTF">2019-03-07T08:21:51Z</dcterms:modified>
</cp:coreProperties>
</file>